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FA663-EE35-44BC-8AA3-48FCCC798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36ED9DE-BD38-4D8F-BA7E-DFBF4E18B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C3C9F5-0502-4D88-A2B3-2B32B4B7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948616-B895-4EA5-8488-43A1A705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3F9561-8C9F-4F9D-9EF1-9CB5258C9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53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1759D-9578-4FEF-B41C-612BF23E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6ADB98-1A1A-496F-91F2-094BD0EA0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E79AAC-EC17-469A-AE5D-B31B4574C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EC08AB-F47D-44E6-ADA6-194F0EFE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2F6446-C228-4AFE-8BBB-18703AF3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7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A43C45E-8593-4AA7-99C4-A159D20CA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0D581F-8520-45AA-BFE9-51B948E08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D136B2-5669-4A35-B306-9DA37065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50DFD9-AB3B-46C9-9EAD-25AF0B95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4374A5-20BE-4FFE-8A9B-720AD8CB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50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E43AD9-25E2-4677-B112-C2A94F57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D95CDE-F3EE-44D0-B402-7105114E2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6D7334-3C71-431A-BA04-14C49C19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C43D89-90DC-4881-9944-E65AAB51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9FBA2A-26AC-4439-BB39-4A6FA81C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28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ED61B-0698-4503-A9EA-F7E65ADB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7573BC-8C75-4C73-BAC1-C2DC81ED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168E02-F2DD-487D-8CED-6EE60B53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3C10D-0605-4A87-8B51-09E9E926C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BBD77E-6BE8-4871-938C-AD7B0C0A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46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2E701E-F46C-47E6-A3A4-116ED97B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03052B-2DAD-4480-8124-912C510A7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20BAC3-AA66-4E6D-A3A1-125B9895E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EFB8EC-C312-44FD-8379-E4A5B7D7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FC7D20-9B62-4C10-BD41-380E1EED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7987C2-18B3-4A47-93FF-54011062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02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16B131-1DE1-4283-86F8-6F025453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BF48D0-836F-4926-849B-95B99BD9C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BA078E-4114-40A7-BD30-F617CF2E0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BB5D01-886A-4A79-B2C4-1F860B2C2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6DE999E-BD00-41B7-9685-144EDB77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F2C308F-8465-4154-A5EB-EED0DC84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8F2478-B0F3-4AF6-8F52-05E60B50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740F879-C3C2-4E94-8C49-F727932C6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34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9BEFA-854E-4DFB-B44E-AD3A14DB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10FE02-495E-4090-835A-C7ED16A5F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E5F62D3-AEB0-4423-B548-49D9E565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22C424-03D3-4057-95E1-676D59C5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68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544E3E-37F6-401E-9F4B-009083A22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A5F076-F020-494A-9B53-9D653C66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0A3921-A1FB-4E69-880E-A716CED2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62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C6953-5285-47E6-977C-97A8C390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78BA0A-9F9F-4B0A-A3C9-A5D89953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779C194-D362-4506-A3D8-583DADF6E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336186-BF58-4BD7-BC5D-0685972F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50D982-CB41-4D16-8326-430A860B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F4D777-B1F2-4B0A-8174-6D601C635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60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BBD93-9B82-4874-A3FF-239F6197A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A66D797-A2AB-430E-9801-78B4FB5E1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EFC77-DEC2-4045-897D-1AE96111D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B8E3D7-B8CF-48B3-9207-EF59610A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BDC175-191F-4323-A662-031AABF04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535245-FE6D-4841-B1C4-8AF3F15E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9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AB8CCDB-B692-4BD4-AABC-AEC38E34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79F988-95C3-4797-8168-0276ECC1E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569154-36B0-4DD7-B4E6-9E0228642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E9A86-BEA5-4FFC-8F95-CD135E801926}" type="datetimeFigureOut">
              <a:rPr lang="de-DE" smtClean="0"/>
              <a:t>09.03.2022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960FAC-A050-4A85-912D-4155AD234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24BC1D-966C-4ADF-9B7B-D76F41AF2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1E1C-BB80-43D6-8CC2-6A861341A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14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DE596-006F-4FC8-AA58-FF563233A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7200" b="1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C1F82C-5D2B-4B81-95C2-82EC9B21A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Differenzierungskurs</a:t>
            </a:r>
          </a:p>
        </p:txBody>
      </p:sp>
    </p:spTree>
    <p:extLst>
      <p:ext uri="{BB962C8B-B14F-4D97-AF65-F5344CB8AC3E}">
        <p14:creationId xmlns:p14="http://schemas.microsoft.com/office/powerpoint/2010/main" val="348285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53404-CEB9-4B91-9CF3-A9D15639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 oder was sind </a:t>
            </a:r>
            <a:r>
              <a:rPr lang="de-DE" b="1" dirty="0">
                <a:solidFill>
                  <a:srgbClr val="FF0000"/>
                </a:solidFill>
              </a:rPr>
              <a:t>MAKER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D992F2-F6C2-4A03-A1CA-ADCD56E87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</a:t>
            </a:r>
            <a:r>
              <a:rPr lang="de-DE" b="1" dirty="0">
                <a:solidFill>
                  <a:srgbClr val="FF0000"/>
                </a:solidFill>
              </a:rPr>
              <a:t> MAKER</a:t>
            </a:r>
            <a:r>
              <a:rPr lang="de-DE" dirty="0"/>
              <a:t> (engl. Für Schöpfer oder Hersteller) sind die modernen (Hobby-) </a:t>
            </a:r>
            <a:r>
              <a:rPr lang="de-DE" b="1" dirty="0"/>
              <a:t>Bastler und Tüftler</a:t>
            </a:r>
            <a:r>
              <a:rPr lang="de-DE" dirty="0"/>
              <a:t>.</a:t>
            </a:r>
          </a:p>
          <a:p>
            <a:r>
              <a:rPr lang="de-DE" dirty="0"/>
              <a:t>Sie stellen Objekte selber her, bauen existierende Objekte um (Upcycling) und restaurieren bzw. reparieren defekte Objekte.</a:t>
            </a:r>
          </a:p>
          <a:p>
            <a:r>
              <a:rPr lang="de-DE" dirty="0"/>
              <a:t>Sie versuchen mit kreativen eigenen Ideen </a:t>
            </a:r>
            <a:r>
              <a:rPr lang="de-DE" b="1" dirty="0"/>
              <a:t>technische Probleme zu lösen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00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11E822-8286-47E9-8C5B-48FC26B2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Ziele verfolgt der </a:t>
            </a:r>
            <a:r>
              <a:rPr lang="de-DE" b="1" dirty="0">
                <a:solidFill>
                  <a:srgbClr val="FF0000"/>
                </a:solidFill>
              </a:rPr>
              <a:t>MAKER</a:t>
            </a:r>
            <a:r>
              <a:rPr lang="de-DE" dirty="0"/>
              <a:t> Kurs?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6A8EA9-7B09-4B7E-A112-02D31E429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038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Die Schülerinnen und Schüler… </a:t>
            </a:r>
          </a:p>
          <a:p>
            <a:r>
              <a:rPr lang="de-DE" dirty="0"/>
              <a:t>…lernen physikalische und technische Grundlagen kennen, um sich in der „</a:t>
            </a:r>
            <a:r>
              <a:rPr lang="de-DE" b="1" dirty="0">
                <a:solidFill>
                  <a:srgbClr val="FF0000"/>
                </a:solidFill>
              </a:rPr>
              <a:t>MAKER</a:t>
            </a:r>
            <a:r>
              <a:rPr lang="de-DE" dirty="0"/>
              <a:t>-Szene“ zurecht zu finden.</a:t>
            </a:r>
          </a:p>
          <a:p>
            <a:r>
              <a:rPr lang="de-DE" dirty="0"/>
              <a:t>…erlangen neben dem theoretischen Grundgerüst, welches das Wissen aus den naturwissenschaftlichen Lehrplänen ergänzt, einige handlungsorientierte Kompetenzen (z.B. Holzbearbeitung, Löten)</a:t>
            </a:r>
          </a:p>
          <a:p>
            <a:r>
              <a:rPr lang="de-DE" dirty="0"/>
              <a:t>…wenden (zumindest) im Rahmen einer Projektarbeit die Erkenntnisse an, um eigene Objekte zu erstellen und Dokumentationen dazu zu verfassen.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55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7FFE6-B253-42AF-82D2-E66CA80F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vermittelt der </a:t>
            </a:r>
            <a:r>
              <a:rPr lang="de-DE" b="1" dirty="0">
                <a:solidFill>
                  <a:srgbClr val="FF0000"/>
                </a:solidFill>
              </a:rPr>
              <a:t>MAKER</a:t>
            </a:r>
            <a:r>
              <a:rPr lang="de-DE" dirty="0"/>
              <a:t> Kurs?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81254B6E-1E86-4646-A2ED-2F94715483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373419"/>
              </p:ext>
            </p:extLst>
          </p:nvPr>
        </p:nvGraphicFramePr>
        <p:xfrm>
          <a:off x="838200" y="1825625"/>
          <a:ext cx="1051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3368863665"/>
                    </a:ext>
                  </a:extLst>
                </a:gridCol>
                <a:gridCol w="5238750">
                  <a:extLst>
                    <a:ext uri="{9D8B030D-6E8A-4147-A177-3AD203B41FA5}">
                      <a16:colId xmlns:a16="http://schemas.microsoft.com/office/drawing/2014/main" val="3946317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9.1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9.2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45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de-DE" sz="2400" dirty="0"/>
                        <a:t>Technisches Zeichnen mit Papier und Bleistift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(u.a. Bemaßung, Maßstab, Drei-Tafel-Projektion, isometrische Ansicht, Lesen von technischen Zeichnungen und Anleitungen)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/>
                        <a:t>Holzbearbeitung</a:t>
                      </a:r>
                    </a:p>
                    <a:p>
                      <a:pPr algn="l"/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(u.a. </a:t>
                      </a:r>
                      <a:r>
                        <a:rPr lang="de-DE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Ablängen</a:t>
                      </a:r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Umgang mit Säge, Raspel, Feile, Tellerschleifer und Standbohrmaschine, Anfertigen von Holzobjekten)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45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2400" dirty="0"/>
                        <a:t>CAD (computer-</a:t>
                      </a:r>
                      <a:r>
                        <a:rPr lang="de-DE" sz="2400" dirty="0" err="1"/>
                        <a:t>aided</a:t>
                      </a:r>
                      <a:r>
                        <a:rPr lang="de-DE" sz="2400" dirty="0"/>
                        <a:t> design) </a:t>
                      </a:r>
                    </a:p>
                    <a:p>
                      <a:pPr algn="l"/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(u.a. Anwendungsgebiete von CAD, 3D Objekte erstellen mit </a:t>
                      </a:r>
                      <a:r>
                        <a:rPr lang="de-DE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TinkerCAD</a:t>
                      </a:r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oder ähnlichen Programmen, 3D Druck)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/>
                        <a:t>Bionik</a:t>
                      </a:r>
                      <a:endParaRPr lang="de-DE" dirty="0"/>
                    </a:p>
                    <a:p>
                      <a:pPr algn="l"/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(u.a. Erkenntnisweg der Bionik, Nachvollziehen des bionischen Erkenntnisweges an ausgewählten Beispielen, Anfertigen von Konstruktionen z.B. aus Papier)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253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28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7FFE6-B253-42AF-82D2-E66CA80F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vermittelt der </a:t>
            </a:r>
            <a:r>
              <a:rPr lang="de-DE" b="1" dirty="0">
                <a:solidFill>
                  <a:srgbClr val="FF0000"/>
                </a:solidFill>
              </a:rPr>
              <a:t>MAKER</a:t>
            </a:r>
            <a:r>
              <a:rPr lang="de-DE" dirty="0"/>
              <a:t> Kurs?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81254B6E-1E86-4646-A2ED-2F94715483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964596"/>
              </p:ext>
            </p:extLst>
          </p:nvPr>
        </p:nvGraphicFramePr>
        <p:xfrm>
          <a:off x="838200" y="1825625"/>
          <a:ext cx="10515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3368863665"/>
                    </a:ext>
                  </a:extLst>
                </a:gridCol>
                <a:gridCol w="5238750">
                  <a:extLst>
                    <a:ext uri="{9D8B030D-6E8A-4147-A177-3AD203B41FA5}">
                      <a16:colId xmlns:a16="http://schemas.microsoft.com/office/drawing/2014/main" val="3946317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10.1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10.2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45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de-DE" sz="2400" dirty="0"/>
                        <a:t>Grundlagen der Halbleitertechnik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de-DE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(u.a. Aufbau und Funktionsprinzip von Halbleiterbauelementen wie Dioden, LED und Transistoren, Messen von Stromstärke und Spannung, Parallel- und Reihenschaltung von Widerständen, Farbcodetabelle von Widerständen)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/>
                        <a:t>Mikrocontroller</a:t>
                      </a:r>
                    </a:p>
                    <a:p>
                      <a:pPr algn="l"/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(u.a. </a:t>
                      </a:r>
                      <a:r>
                        <a:rPr lang="de-DE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Steuerrung</a:t>
                      </a:r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elektronischer Schaltungen mit dem Arduino Mikrocontroller, Programmieren mit der </a:t>
                      </a:r>
                      <a:r>
                        <a:rPr lang="de-DE" i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Arduino IDE, </a:t>
                      </a:r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Kontrollstrukturen, Algorithmik, Struktogramme)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45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2400" dirty="0"/>
                        <a:t>Elektronische Schaltungen</a:t>
                      </a:r>
                    </a:p>
                    <a:p>
                      <a:pPr algn="l"/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(u.a. Löten elektronischer Schaltungen, nachvollziehen von Schaltungen wie Feuchtigkeitsfühlern oder Doppelblinkern)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400" dirty="0"/>
                        <a:t>Energieversorgung für Projekte</a:t>
                      </a:r>
                      <a:endParaRPr lang="de-DE" dirty="0"/>
                    </a:p>
                    <a:p>
                      <a:pPr algn="l"/>
                      <a:r>
                        <a:rPr lang="de-DE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(u.a. Aufbau und Funktion von Solarzellen, Brennstoffzellen)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253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51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E658F-DCDA-4A92-B5C5-ECB7475C9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 sollte den </a:t>
            </a:r>
            <a:r>
              <a:rPr lang="de-DE" b="1" dirty="0">
                <a:solidFill>
                  <a:srgbClr val="FF0000"/>
                </a:solidFill>
              </a:rPr>
              <a:t>MAKER</a:t>
            </a:r>
            <a:r>
              <a:rPr lang="de-DE" dirty="0"/>
              <a:t> Kurs wählen?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086A5D-7FA8-42A3-A7FE-38C9385A7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Schülerinnen und Schüler, die…</a:t>
            </a:r>
          </a:p>
          <a:p>
            <a:r>
              <a:rPr lang="de-DE" dirty="0"/>
              <a:t>…eine Neigung für mathematisch-naturwissenschaftliche Themenbereiche haben. Im </a:t>
            </a:r>
            <a:r>
              <a:rPr lang="de-DE" b="1" dirty="0">
                <a:solidFill>
                  <a:srgbClr val="FF0000"/>
                </a:solidFill>
              </a:rPr>
              <a:t>MAKER</a:t>
            </a:r>
            <a:r>
              <a:rPr lang="de-DE" dirty="0"/>
              <a:t> Kurs werden fachübergreifend Themen der Fächer Physik und Technik </a:t>
            </a: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(sowie stellenweise Biologie und Informatik) </a:t>
            </a:r>
            <a:r>
              <a:rPr lang="de-DE" dirty="0"/>
              <a:t>vermittelt.</a:t>
            </a:r>
          </a:p>
          <a:p>
            <a:r>
              <a:rPr lang="de-DE" dirty="0"/>
              <a:t>…gerne projektorientiert arbeiten.</a:t>
            </a:r>
          </a:p>
        </p:txBody>
      </p:sp>
    </p:spTree>
    <p:extLst>
      <p:ext uri="{BB962C8B-B14F-4D97-AF65-F5344CB8AC3E}">
        <p14:creationId xmlns:p14="http://schemas.microsoft.com/office/powerpoint/2010/main" val="297331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Breitbild</PresentationFormat>
  <Paragraphs>37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MAKER</vt:lpstr>
      <vt:lpstr>Wer oder was sind MAKER?</vt:lpstr>
      <vt:lpstr>Welche Ziele verfolgt der MAKER Kurs?</vt:lpstr>
      <vt:lpstr>Welche Inhalte vermittelt der MAKER Kurs?</vt:lpstr>
      <vt:lpstr>Welche Inhalte vermittelt der MAKER Kurs?</vt:lpstr>
      <vt:lpstr>Wer sollte den MAKER Kurs wählen?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MAKER</dc:title>
  <dc:creator>jaybee</dc:creator>
  <cp:lastModifiedBy>christian Reiners</cp:lastModifiedBy>
  <cp:revision>17</cp:revision>
  <dcterms:created xsi:type="dcterms:W3CDTF">2020-03-17T14:18:17Z</dcterms:created>
  <dcterms:modified xsi:type="dcterms:W3CDTF">2022-03-09T19:41:28Z</dcterms:modified>
</cp:coreProperties>
</file>