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70" r:id="rId5"/>
    <p:sldId id="269" r:id="rId6"/>
    <p:sldId id="271" r:id="rId7"/>
    <p:sldId id="260" r:id="rId8"/>
    <p:sldId id="259" r:id="rId9"/>
    <p:sldId id="261" r:id="rId10"/>
    <p:sldId id="262" r:id="rId11"/>
    <p:sldId id="272" r:id="rId12"/>
    <p:sldId id="274" r:id="rId13"/>
    <p:sldId id="273" r:id="rId14"/>
    <p:sldId id="265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0DE"/>
    <a:srgbClr val="FF00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 Lipka" userId="5f00722b-35ba-44cd-9668-2d8663370a97" providerId="ADAL" clId="{C542560F-EADC-304B-B26E-3F38E1715AA3}"/>
    <pc:docChg chg="modSld">
      <pc:chgData name="S. Lipka" userId="5f00722b-35ba-44cd-9668-2d8663370a97" providerId="ADAL" clId="{C542560F-EADC-304B-B26E-3F38E1715AA3}" dt="2022-03-17T11:51:54.087" v="3" actId="20577"/>
      <pc:docMkLst>
        <pc:docMk/>
      </pc:docMkLst>
      <pc:sldChg chg="modSp">
        <pc:chgData name="S. Lipka" userId="5f00722b-35ba-44cd-9668-2d8663370a97" providerId="ADAL" clId="{C542560F-EADC-304B-B26E-3F38E1715AA3}" dt="2022-03-17T11:51:54.087" v="3" actId="20577"/>
        <pc:sldMkLst>
          <pc:docMk/>
          <pc:sldMk cId="0" sldId="262"/>
        </pc:sldMkLst>
        <pc:spChg chg="mod">
          <ac:chgData name="S. Lipka" userId="5f00722b-35ba-44cd-9668-2d8663370a97" providerId="ADAL" clId="{C542560F-EADC-304B-B26E-3F38E1715AA3}" dt="2022-03-17T11:51:54.087" v="3" actId="20577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S. Lipka" userId="5f00722b-35ba-44cd-9668-2d8663370a97" providerId="ADAL" clId="{C542560F-EADC-304B-B26E-3F38E1715AA3}" dt="2022-03-17T11:51:10.663" v="1" actId="20577"/>
        <pc:sldMkLst>
          <pc:docMk/>
          <pc:sldMk cId="3766813859" sldId="269"/>
        </pc:sldMkLst>
        <pc:spChg chg="mod">
          <ac:chgData name="S. Lipka" userId="5f00722b-35ba-44cd-9668-2d8663370a97" providerId="ADAL" clId="{C542560F-EADC-304B-B26E-3F38E1715AA3}" dt="2022-03-17T11:51:10.663" v="1" actId="20577"/>
          <ac:spMkLst>
            <pc:docMk/>
            <pc:sldMk cId="3766813859" sldId="269"/>
            <ac:spMk id="2" creationId="{B3C56263-9BD4-4E7B-85E0-E02894BF5B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1261-219B-47EC-9B75-940B3DCDCCC4}" type="datetimeFigureOut">
              <a:rPr lang="de-DE" smtClean="0"/>
              <a:pPr/>
              <a:t>17.03.22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de/imgres?imgurl=https%3A%2F%2Fsalesians.cat%2FArchivos%2FGalerias%2FMis_Galerias%2F8-VALENCIA%2FIMG_1399.JPG&amp;imgrefurl=https%3A%2F%2Fsalesians.cat%2Fcontenido.asp%3Fcomunidad%3D1%26conte%3D946%261&amp;docid=-dMnKkT6_3RkdM&amp;tbnid=GjIv24T9lnwmaM%3A&amp;vet=10ahUKEwjq06vzzJDhAhUD-6QKHUsDDMMQMwg0KAIwAg..i&amp;w=3888&amp;h=2592&amp;bih=654&amp;biw=1379&amp;q=colegio%20don%20bosco%20alicante&amp;ved=0ahUKEwjq06vzzJDhAhUD-6QKHUsDDMMQMwg0KAIwAg&amp;iact=mrc&amp;uact=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imgres?imgurl=https%3A%2F%2Fi.pinimg.com%2Foriginals%2F4e%2Fe2%2Fd4%2F4ee2d443cd821cc02157c297e810e69a.jpg&amp;imgrefurl=https%3A%2F%2Fwww.pinterest.ca%2Fpin%2F504121752010146651%2F&amp;docid=VJ5SbivBRvxqzM&amp;tbnid=LC4m0sVUzJoCMM%3A&amp;vet=10ahUKEwiWzp6e1ZDhAhWSrHEKHWefAmEQMwg8KAUwBQ..i&amp;w=960&amp;h=1159&amp;bih=654&amp;biw=1379&amp;q=costa%20blanca%20logo&amp;ved=0ahUKEwiWzp6e1ZDhAhWSrHEKHWefAmEQMwg8KAUwBQ&amp;iact=mrc&amp;uact=8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de/imgres?imgurl=https%3A%2F%2Fi.ytimg.com%2Fvi%2FXR2j9XRJZo8%2Fhqdefault.jpg&amp;imgrefurl=https%3A%2F%2Fwww.youtube.com%2Fwatch%3Fv%3DXR2j9XRJZo8&amp;docid=gGDapFYZN2M6vM&amp;tbnid=681L1QVX8tpWlM%3A&amp;vet=10ahUKEwj-kMbBwJDhAhUC16QKHZFJDXgQMwhFKAYwBg..i&amp;w=480&amp;h=360&amp;bih=654&amp;biw=1379&amp;q=lago%20titicaca%20poblacion&amp;ved=0ahUKEwj-kMbBwJDhAhUC16QKHZFJDXgQMwhFKAYwBg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s://www.google.de/imgres?imgurl=https%3A%2F%2Fcdn.getyourguide.com%2Fimg%2Ftour_img-640404-148.jpg&amp;imgrefurl=https%3A%2F%2Fwww.getyourguide.com%2Fcancun-l150%2Fchichen-itza-with-cenote-swim-lunch-buffet-t97524%2F&amp;docid=8UKFkvOeiyoNZM&amp;tbnid=scRnb_uZsryejM%3A&amp;vet=10ahUKEwivnNrbwJDhAhWGDOwKHfQlCeAQMwhBKAIwAg..i&amp;w=1200&amp;h=630&amp;bih=654&amp;biw=1379&amp;q=chichen%20itza&amp;ved=0ahUKEwivnNrbwJDhAhWGDOwKHfQlCeAQMwhBKAIwAg&amp;iact=mrc&amp;uact=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de/imgres?imgurl=https%3A%2F%2Fupload.wikimedia.org%2Fwikipedia%2Fcommons%2F7%2F7c%2FVicu%25C3%25B1a_-_Chimborazo%252C_Ecuador.jpg&amp;imgrefurl=https%3A%2F%2Fde.wikipedia.org%2Fwiki%2FDatei%3AVicu%25C3%25B1a_-_Chimborazo%2C_Ecuador.jpg&amp;docid=ROiYH9il2DndaM&amp;tbnid=WN1w8vRARmubBM%3A&amp;vet=10ahUKEwjGgvbIwpDhAhX6wAIHHbEDBtcQMwg9KAAwAA..i&amp;w=3872&amp;h=2592&amp;bih=654&amp;biw=1379&amp;q=vicuna%20volcan&amp;ved=0ahUKEwjGgvbIwpDhAhX6wAIHHbEDBtcQMwg9KAAwAA&amp;iact=mrc&amp;uact=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s://www.google.de/imgres?imgurl=https%3A%2F%2Fwww.berliner-zeitung.de%2Fimage%2F28117876%2F2x1%2F940%2F470%2F92bf74ea313eb69c224e2e14cb5b68ce%2FjC%2Fguerteltier.jpg&amp;imgrefurl=https%3A%2F%2Fwww.berliner-zeitung.de%2Fpanorama%2Fkugelsicheres-guerteltier-mann-wird-von-seiner-eigenen-kugel-getroffen-28117784&amp;docid=w4bUkMfLbhW_yM&amp;tbnid=oYDKucOz5XxM9M%3A&amp;vet=10ahUKEwiL-9LcwpDhAhXCxqQKHcIwBxcQMwg-KAEwAQ..i&amp;w=937&amp;h=470&amp;bih=654&amp;biw=1379&amp;q=g%C3%BCrteltier&amp;ved=0ahUKEwiL-9LcwpDhAhXCxqQKHcIwBxcQMwg-KAEwAQ&amp;iact=mrc&amp;uact=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de/imgres?imgurl=https%3A%2F%2Fp5.focus.de%2Fimg%2Ffotos%2Forigs8863939%2F3452321560-w630-h420-o-q75-p5%2Fgettyimages-478330034-vollerstrand.jpg&amp;imgrefurl=https%3A%2F%2Fwww.focus.de%2Freisen%2Fder-totale-reinfall-von-wegen-traumhaft-sieben-straende-die-eine-totale-enttaeuschung-sind_id_8863904.html&amp;docid=b4ruwc7n6z2lkM&amp;tbnid=fYZEoVQVRugq2M%3A&amp;vet=10ahUKEwjvjKiBxpDhAhVB6aQKHVHFDV4QMwg_KAAwAA..i&amp;w=630&amp;h=420&amp;bih=654&amp;biw=1379&amp;q=%C3%BCberf%C3%BCllter%20strand&amp;ved=0ahUKEwjvjKiBxpDhAhVB6aQKHVHFDV4QMwg_KAAwAA&amp;iact=mrc&amp;uact=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s://www.google.de/imgres?imgurl=https%3A%2F%2Fwww.off-the-path.com%2Fwp-content%2Fuploads%2F2017%2F07%2FSlowenien-Urlaub_22-1024x683.jpg&amp;imgrefurl=https%3A%2F%2Fwww.off-the-path.com%2Fde%2Fabenteuerurlaub-mit-kindern%2F&amp;docid=sjwsSUfzTuqWbM&amp;tbnid=0U6qGZ7oRv-iQM%3A&amp;vet=10ahUKEwiPws-hxpDhAhXOCOwKHU-FDzkQMwhJKAswCw..i&amp;w=1024&amp;h=683&amp;bih=654&amp;biw=1379&amp;q=abenteuer%20urlaub&amp;ved=0ahUKEwiPws-hxpDhAhXOCOwKHU-FDzkQMwhJKAswCw&amp;iact=mrc&amp;uact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imgres?imgurl=https%3A%2F%2Ft4.ftcdn.net%2Fjpg%2F01%2F45%2F36%2F81%2F240_F_145368117_s2q6pkpwP5rHlnNKhZZzPYgkQNBvO1r7.jpg&amp;imgrefurl=https%3A%2F%2Fde.fotolia.com%2Ftag%2F%2522keine%2520ahnung%2522&amp;docid=3-j7RY6E7t1F9M&amp;tbnid=vBYdyNgT476bcM%3A&amp;vet=10ahUKEwjpw431xJDhAhWQNOwKHcjhCh4QMwhIKAkwCQ..i&amp;w=263&amp;h=240&amp;bih=654&amp;biw=1379&amp;q=fragendes%20gesicht%20comic&amp;ved=0ahUKEwjpw431xJDhAhWQNOwKHcjhCh4QMwhIKAkwCQ&amp;iact=mrc&amp;uact=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787525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/>
              <a:t>¡</a:t>
            </a:r>
            <a:r>
              <a:rPr lang="de-DE" b="1" dirty="0"/>
              <a:t>Bienvenidos</a:t>
            </a:r>
            <a:r>
              <a:rPr lang="de-DE" dirty="0"/>
              <a:t>!</a:t>
            </a:r>
          </a:p>
        </p:txBody>
      </p:sp>
      <p:pic>
        <p:nvPicPr>
          <p:cNvPr id="5" name="Grafik 4" descr="http://aboutbasquecountry.eus/wp-content/uploads/2012/08/AquiHablamosEspan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00450"/>
            <a:ext cx="4464496" cy="23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F45547-7E0A-427C-A890-0B5721EB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2193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Spanisch </a:t>
            </a:r>
            <a:r>
              <a:rPr lang="de-DE" dirty="0"/>
              <a:t>lernen - Warum?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15616" y="170080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verschiedene Austauschmöglichkeiten mit Schüler*innen aus Lateinamerika</a:t>
            </a:r>
          </a:p>
        </p:txBody>
      </p:sp>
      <p:sp>
        <p:nvSpPr>
          <p:cNvPr id="1026" name="AutoShape 2" descr="Bildergebnis für colegio don bosco alic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0" name="Picture 2" descr="Bildergebnis für logo deutsche auslandsschu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2143125" cy="2143125"/>
          </a:xfrm>
          <a:prstGeom prst="rect">
            <a:avLst/>
          </a:prstGeom>
          <a:noFill/>
        </p:spPr>
      </p:pic>
      <p:pic>
        <p:nvPicPr>
          <p:cNvPr id="2054" name="Picture 6" descr="Bildergebnis für deutsche schule barranqu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1143000" cy="1143001"/>
          </a:xfrm>
          <a:prstGeom prst="rect">
            <a:avLst/>
          </a:prstGeom>
          <a:noFill/>
        </p:spPr>
      </p:pic>
      <p:pic>
        <p:nvPicPr>
          <p:cNvPr id="2056" name="Picture 8" descr="Bildergebnis für humboldteu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2266950" cy="21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B9586-9216-47FD-9E31-808952AF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de-DE" dirty="0"/>
              <a:t>Spanisch lernen - Warum?</a:t>
            </a:r>
            <a:br>
              <a:rPr lang="de-DE" dirty="0"/>
            </a:br>
            <a:r>
              <a:rPr lang="de-DE" sz="2400" dirty="0">
                <a:solidFill>
                  <a:srgbClr val="0070C0"/>
                </a:solidFill>
              </a:rPr>
              <a:t>Schüleraustausch mit unserer Partnerschule in Spanien:  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Colegio Don Bosco, Alicante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6147" name="Picture 3" descr="Bildergebnis für colegio don bosco alicante">
            <a:hlinkClick r:id="rId2"/>
            <a:extLst>
              <a:ext uri="{FF2B5EF4-FFF2-40B4-BE49-F238E27FC236}">
                <a16:creationId xmlns:a16="http://schemas.microsoft.com/office/drawing/2014/main" id="{40EB470D-EC47-4D0D-8708-2A708A2B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6" y="1991720"/>
            <a:ext cx="5135880" cy="34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18440A-2CB6-4EA1-8635-1E2FB035C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780929"/>
            <a:ext cx="3876447" cy="31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4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8DECB6-A998-4C1D-B28E-2451D26DA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425127" cy="3320920"/>
          </a:xfrm>
          <a:prstGeom prst="rect">
            <a:avLst/>
          </a:prstGeom>
        </p:spPr>
      </p:pic>
      <p:pic>
        <p:nvPicPr>
          <p:cNvPr id="1027" name="Picture 3" descr="Bildergebnis für costa blanca logo">
            <a:hlinkClick r:id="rId3"/>
            <a:extLst>
              <a:ext uri="{FF2B5EF4-FFF2-40B4-BE49-F238E27FC236}">
                <a16:creationId xmlns:a16="http://schemas.microsoft.com/office/drawing/2014/main" id="{017BA3FA-413B-4DF0-A914-10DB27AA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2" y="260649"/>
            <a:ext cx="16057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4A7DFA-4992-4778-8C44-C13B80394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3553"/>
            <a:ext cx="5688632" cy="42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7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5E899-89C2-4726-BCD6-663F935E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Spanisch lernen - Warum?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05404E-11AF-4A83-83BE-08FE68E3DB2F}"/>
              </a:ext>
            </a:extLst>
          </p:cNvPr>
          <p:cNvSpPr txBox="1"/>
          <p:nvPr/>
        </p:nvSpPr>
        <p:spPr>
          <a:xfrm>
            <a:off x="1197968" y="2104529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70C0"/>
                </a:solidFill>
              </a:rPr>
              <a:t>Perspektiven nach dem</a:t>
            </a:r>
            <a:r>
              <a:rPr lang="de-DE" sz="3200" dirty="0"/>
              <a:t> </a:t>
            </a:r>
            <a:r>
              <a:rPr lang="de-DE" sz="3200" dirty="0">
                <a:solidFill>
                  <a:srgbClr val="0070C0"/>
                </a:solidFill>
              </a:rPr>
              <a:t>Abitur, z.B.:</a:t>
            </a:r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>
                <a:solidFill>
                  <a:srgbClr val="0070C0"/>
                </a:solidFill>
              </a:rPr>
              <a:t>FSJ en Chile, </a:t>
            </a:r>
            <a:r>
              <a:rPr lang="de-DE" sz="3200" dirty="0" err="1">
                <a:solidFill>
                  <a:srgbClr val="0070C0"/>
                </a:solidFill>
              </a:rPr>
              <a:t>Bolivia</a:t>
            </a:r>
            <a:r>
              <a:rPr lang="de-DE" sz="3200" dirty="0">
                <a:solidFill>
                  <a:srgbClr val="0070C0"/>
                </a:solidFill>
              </a:rPr>
              <a:t> o Peru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46FE4F-D96D-464C-A853-648F74CC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5940152" cy="26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1196752"/>
            <a:ext cx="7746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Hay </a:t>
            </a:r>
            <a:r>
              <a:rPr lang="de-DE" sz="4000" b="1" dirty="0" err="1"/>
              <a:t>muchos</a:t>
            </a:r>
            <a:r>
              <a:rPr lang="de-DE" sz="4000" b="1" dirty="0"/>
              <a:t> </a:t>
            </a:r>
            <a:r>
              <a:rPr lang="de-DE" sz="4000" b="1" dirty="0" err="1"/>
              <a:t>motivos</a:t>
            </a:r>
            <a:r>
              <a:rPr lang="de-DE" sz="4000" b="1" dirty="0"/>
              <a:t> </a:t>
            </a:r>
            <a:r>
              <a:rPr lang="de-DE" sz="4000" b="1" dirty="0" err="1"/>
              <a:t>para</a:t>
            </a:r>
            <a:r>
              <a:rPr lang="de-DE" sz="4000" b="1" dirty="0"/>
              <a:t> </a:t>
            </a:r>
            <a:r>
              <a:rPr lang="de-DE" sz="4000" b="1" dirty="0" err="1"/>
              <a:t>aprender</a:t>
            </a:r>
            <a:endParaRPr lang="de-DE" sz="4000" b="1" dirty="0"/>
          </a:p>
          <a:p>
            <a:r>
              <a:rPr lang="de-DE" sz="4000" b="1" dirty="0" err="1"/>
              <a:t>el</a:t>
            </a:r>
            <a:r>
              <a:rPr lang="de-DE" sz="4000" b="1" dirty="0"/>
              <a:t> </a:t>
            </a:r>
            <a:r>
              <a:rPr lang="de-DE" sz="4000" b="1" dirty="0" err="1"/>
              <a:t>español</a:t>
            </a:r>
            <a:r>
              <a:rPr lang="de-DE" sz="4000" b="1" dirty="0"/>
              <a:t>. ¡</a:t>
            </a:r>
            <a:r>
              <a:rPr lang="de-DE" sz="4000" b="1"/>
              <a:t>Es genial!</a:t>
            </a:r>
            <a:endParaRPr lang="de-DE" sz="4000" b="1" dirty="0"/>
          </a:p>
        </p:txBody>
      </p:sp>
      <p:pic>
        <p:nvPicPr>
          <p:cNvPr id="5" name="Grafik 4" descr="http://cdn.webfail.com/upl/img/755f8baf3a8/pos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9585-B3D6-4C22-8A31-2504FCBE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dirty="0"/>
              <a:t>¿</a:t>
            </a:r>
            <a:r>
              <a:rPr lang="de-DE" sz="2700" dirty="0" err="1"/>
              <a:t>Quieres</a:t>
            </a:r>
            <a:r>
              <a:rPr lang="de-DE" sz="2700" dirty="0"/>
              <a:t> </a:t>
            </a:r>
            <a:r>
              <a:rPr lang="de-DE" sz="2700" dirty="0" err="1"/>
              <a:t>conocer</a:t>
            </a:r>
            <a:r>
              <a:rPr lang="de-DE" sz="2700" dirty="0"/>
              <a:t> </a:t>
            </a:r>
            <a:r>
              <a:rPr lang="de-DE" dirty="0" err="1">
                <a:solidFill>
                  <a:srgbClr val="FF0066"/>
                </a:solidFill>
              </a:rPr>
              <a:t>culturas</a:t>
            </a:r>
            <a:r>
              <a:rPr lang="de-DE" dirty="0">
                <a:solidFill>
                  <a:srgbClr val="FF0066"/>
                </a:solidFill>
              </a:rPr>
              <a:t> </a:t>
            </a:r>
            <a:r>
              <a:rPr lang="de-DE" dirty="0" err="1">
                <a:solidFill>
                  <a:srgbClr val="FF0066"/>
                </a:solidFill>
              </a:rPr>
              <a:t>interesantes</a:t>
            </a:r>
            <a:r>
              <a:rPr lang="de-DE" dirty="0"/>
              <a:t>?</a:t>
            </a:r>
          </a:p>
        </p:txBody>
      </p:sp>
      <p:pic>
        <p:nvPicPr>
          <p:cNvPr id="4" name="Picture 3" descr="Bildergebnis für lago titicaca poblacion">
            <a:hlinkClick r:id="rId2"/>
            <a:extLst>
              <a:ext uri="{FF2B5EF4-FFF2-40B4-BE49-F238E27FC236}">
                <a16:creationId xmlns:a16="http://schemas.microsoft.com/office/drawing/2014/main" id="{42C6A9C3-4C50-4ADC-BDD8-A5711688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16" y="1584949"/>
            <a:ext cx="2949608" cy="22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ildergebnis für chichen itza">
            <a:hlinkClick r:id="rId4"/>
            <a:extLst>
              <a:ext uri="{FF2B5EF4-FFF2-40B4-BE49-F238E27FC236}">
                <a16:creationId xmlns:a16="http://schemas.microsoft.com/office/drawing/2014/main" id="{2709836E-AAAB-480B-8227-93D5B51E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78" y="2348880"/>
            <a:ext cx="3527184" cy="18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012E9BE-E2E6-45CB-85C8-5CD3978EB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15" y="4203496"/>
            <a:ext cx="3432239" cy="21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944AD-084D-4D09-83B5-62616B1C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2400" dirty="0" err="1"/>
              <a:t>Quieres</a:t>
            </a:r>
            <a:r>
              <a:rPr lang="de-DE" sz="2400" dirty="0"/>
              <a:t> </a:t>
            </a:r>
            <a:r>
              <a:rPr lang="de-DE" sz="2400" dirty="0" err="1"/>
              <a:t>ver</a:t>
            </a:r>
            <a:r>
              <a:rPr lang="de-DE" sz="2400" dirty="0"/>
              <a:t> </a:t>
            </a:r>
            <a:r>
              <a:rPr lang="de-DE" dirty="0" err="1">
                <a:solidFill>
                  <a:srgbClr val="0070C0"/>
                </a:solidFill>
              </a:rPr>
              <a:t>animales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simpáticos</a:t>
            </a:r>
            <a:r>
              <a:rPr lang="de-DE" dirty="0"/>
              <a:t>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34C1A3-22BC-4DD3-939E-893E8D64D83E}"/>
              </a:ext>
            </a:extLst>
          </p:cNvPr>
          <p:cNvSpPr/>
          <p:nvPr/>
        </p:nvSpPr>
        <p:spPr>
          <a:xfrm>
            <a:off x="683568" y="66147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¿</a:t>
            </a:r>
          </a:p>
        </p:txBody>
      </p:sp>
      <p:pic>
        <p:nvPicPr>
          <p:cNvPr id="2051" name="Picture 3" descr="Bildergebnis für vicuna volcan">
            <a:hlinkClick r:id="rId2"/>
            <a:extLst>
              <a:ext uri="{FF2B5EF4-FFF2-40B4-BE49-F238E27FC236}">
                <a16:creationId xmlns:a16="http://schemas.microsoft.com/office/drawing/2014/main" id="{0983A9B1-1E02-43D6-BF90-33606519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04" y="1223881"/>
            <a:ext cx="4264280" cy="285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Bildergebnis für gürteltier">
            <a:hlinkClick r:id="rId4"/>
            <a:extLst>
              <a:ext uri="{FF2B5EF4-FFF2-40B4-BE49-F238E27FC236}">
                <a16:creationId xmlns:a16="http://schemas.microsoft.com/office/drawing/2014/main" id="{8F778672-4EF9-4278-B411-72B917EA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4" y="3861048"/>
            <a:ext cx="4656271" cy="23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3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31371-FF9C-432B-801A-B96AAC9C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¿</a:t>
            </a:r>
            <a:r>
              <a:rPr lang="de-DE" sz="2700" dirty="0" err="1"/>
              <a:t>Quieres</a:t>
            </a:r>
            <a:r>
              <a:rPr lang="de-DE" sz="2700" dirty="0"/>
              <a:t> </a:t>
            </a:r>
            <a:r>
              <a:rPr lang="de-DE" sz="2700" dirty="0" err="1"/>
              <a:t>pasar</a:t>
            </a:r>
            <a:r>
              <a:rPr lang="de-DE" sz="2700" dirty="0"/>
              <a:t> </a:t>
            </a:r>
            <a:r>
              <a:rPr lang="de-DE" dirty="0" err="1">
                <a:solidFill>
                  <a:srgbClr val="0070C0"/>
                </a:solidFill>
              </a:rPr>
              <a:t>vacaciones</a:t>
            </a:r>
            <a:r>
              <a:rPr lang="de-DE" dirty="0">
                <a:solidFill>
                  <a:srgbClr val="0070C0"/>
                </a:solidFill>
              </a:rPr>
              <a:t> individuales</a:t>
            </a:r>
            <a:r>
              <a:rPr lang="de-DE" dirty="0"/>
              <a:t>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¡NO! 				¡Si!</a:t>
            </a:r>
          </a:p>
        </p:txBody>
      </p:sp>
      <p:pic>
        <p:nvPicPr>
          <p:cNvPr id="5123" name="Picture 3" descr="Bildergebnis für überfüllter strand">
            <a:hlinkClick r:id="rId2"/>
            <a:extLst>
              <a:ext uri="{FF2B5EF4-FFF2-40B4-BE49-F238E27FC236}">
                <a16:creationId xmlns:a16="http://schemas.microsoft.com/office/drawing/2014/main" id="{4D97705F-AB20-44BE-9528-7BD74D1F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8" y="2940604"/>
            <a:ext cx="3384376" cy="2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Bildergebnis für abenteuer urlaub">
            <a:hlinkClick r:id="rId4"/>
            <a:extLst>
              <a:ext uri="{FF2B5EF4-FFF2-40B4-BE49-F238E27FC236}">
                <a16:creationId xmlns:a16="http://schemas.microsoft.com/office/drawing/2014/main" id="{F2D6847C-673A-4A9C-8D9D-48CD13C3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05044"/>
            <a:ext cx="3384376" cy="2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56263-9BD4-4E7B-85E0-E02894BF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¿</a:t>
            </a:r>
            <a:r>
              <a:rPr lang="de-DE" sz="2400" dirty="0" err="1"/>
              <a:t>Qué</a:t>
            </a:r>
            <a:r>
              <a:rPr lang="de-DE" sz="2400" dirty="0"/>
              <a:t> </a:t>
            </a:r>
            <a:r>
              <a:rPr lang="de-DE" sz="2400" dirty="0" err="1"/>
              <a:t>lleva</a:t>
            </a:r>
            <a:r>
              <a:rPr lang="de-DE" sz="2400" dirty="0"/>
              <a:t> </a:t>
            </a:r>
            <a:r>
              <a:rPr lang="de-DE" dirty="0">
                <a:solidFill>
                  <a:srgbClr val="FFC000"/>
                </a:solidFill>
              </a:rPr>
              <a:t>la </a:t>
            </a:r>
            <a:r>
              <a:rPr lang="de-DE" dirty="0" err="1">
                <a:solidFill>
                  <a:srgbClr val="FFC000"/>
                </a:solidFill>
              </a:rPr>
              <a:t>paella</a:t>
            </a:r>
            <a:r>
              <a:rPr lang="de-DE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6093E7-42A7-4E7B-9CBE-B01F9F97B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4991598" cy="3238277"/>
          </a:xfrm>
          <a:prstGeom prst="rect">
            <a:avLst/>
          </a:prstGeom>
        </p:spPr>
      </p:pic>
      <p:pic>
        <p:nvPicPr>
          <p:cNvPr id="4099" name="Picture 3" descr="Bildergebnis für fragendes gesicht comic">
            <a:hlinkClick r:id="rId3"/>
            <a:extLst>
              <a:ext uri="{FF2B5EF4-FFF2-40B4-BE49-F238E27FC236}">
                <a16:creationId xmlns:a16="http://schemas.microsoft.com/office/drawing/2014/main" id="{D65F6ED6-2857-4CE6-9178-00505822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" y="1417528"/>
            <a:ext cx="2549453" cy="23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1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A5F5C-8162-4475-A3D2-0027F825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¡</a:t>
            </a:r>
            <a:r>
              <a:rPr lang="de-DE" dirty="0" err="1">
                <a:solidFill>
                  <a:srgbClr val="FF0000"/>
                </a:solidFill>
              </a:rPr>
              <a:t>Habla</a:t>
            </a:r>
            <a:r>
              <a:rPr lang="de-DE" dirty="0">
                <a:solidFill>
                  <a:srgbClr val="FF0000"/>
                </a:solidFill>
              </a:rPr>
              <a:t>  -  en </a:t>
            </a:r>
            <a:r>
              <a:rPr lang="de-DE" dirty="0" err="1">
                <a:solidFill>
                  <a:srgbClr val="FF0000"/>
                </a:solidFill>
              </a:rPr>
              <a:t>español</a:t>
            </a:r>
            <a:r>
              <a:rPr lang="de-DE" dirty="0">
                <a:solidFill>
                  <a:srgbClr val="FF0000"/>
                </a:solidFill>
              </a:rPr>
              <a:t>!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2200" dirty="0">
                <a:solidFill>
                  <a:srgbClr val="FF0000"/>
                </a:solidFill>
              </a:rPr>
              <a:t>…und viele der gerade gesehenen Geheimnisse kannst du lüften!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DC38A0D-3952-4ED2-8846-7181325DA17F}"/>
              </a:ext>
            </a:extLst>
          </p:cNvPr>
          <p:cNvSpPr/>
          <p:nvPr/>
        </p:nvSpPr>
        <p:spPr>
          <a:xfrm rot="20966188">
            <a:off x="2309071" y="2967335"/>
            <a:ext cx="4525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¡</a:t>
            </a:r>
            <a:r>
              <a:rPr lang="de-DE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Preguntpañol</a:t>
            </a:r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0CE7A0-AD2B-46BB-AFFB-EE88C0BFC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299798"/>
            <a:ext cx="6840760" cy="28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http://www.iberika.de/media/image/405.Lateinamerikaentwur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7716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Spanisch lernen - warum?</a:t>
            </a:r>
          </a:p>
        </p:txBody>
      </p:sp>
      <p:sp>
        <p:nvSpPr>
          <p:cNvPr id="7" name="Rechteck 6"/>
          <p:cNvSpPr/>
          <p:nvPr/>
        </p:nvSpPr>
        <p:spPr>
          <a:xfrm>
            <a:off x="467544" y="1628800"/>
            <a:ext cx="639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Bedeutung der Sprache: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500 Millionen Menschen</a:t>
            </a:r>
            <a:br>
              <a:rPr lang="de-DE" sz="2800" dirty="0"/>
            </a:br>
            <a:r>
              <a:rPr lang="de-DE" sz="2800" dirty="0"/>
              <a:t>sprechen Spanisch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in mehr als 20 Ländern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Auf 4 Kontinenten</a:t>
            </a:r>
          </a:p>
          <a:p>
            <a:pPr lvl="1"/>
            <a:endParaRPr lang="de-DE" sz="2800" dirty="0"/>
          </a:p>
          <a:p>
            <a:pPr lvl="1"/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/>
              <a:t>Offizielle Sprache der UNO</a:t>
            </a:r>
          </a:p>
          <a:p>
            <a:pPr lvl="1"/>
            <a:endParaRPr lang="de-DE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Spanisch lernen – warum?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Reisen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Urlaub, z.B. in Spanien, der Dominikanischen Republik,…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Sonne, Sand und Meer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Die Bewohner der Länder WIRKLICH kennenlernen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Geschichte und Kultur</a:t>
            </a:r>
          </a:p>
          <a:p>
            <a:pPr lvl="1">
              <a:buNone/>
            </a:pPr>
            <a:endParaRPr lang="de-DE" dirty="0"/>
          </a:p>
        </p:txBody>
      </p:sp>
      <p:pic>
        <p:nvPicPr>
          <p:cNvPr id="5" name="Grafik 4" descr="http://www.ticpymes.es/siteresources/files/465/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2353444" cy="19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Spanisch lernen - Warum?</a:t>
            </a:r>
          </a:p>
        </p:txBody>
      </p:sp>
      <p:sp>
        <p:nvSpPr>
          <p:cNvPr id="5" name="Rechteck 4"/>
          <p:cNvSpPr/>
          <p:nvPr/>
        </p:nvSpPr>
        <p:spPr>
          <a:xfrm>
            <a:off x="1187624" y="1556792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Musik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Shakira,Enrique</a:t>
            </a:r>
            <a:r>
              <a:rPr lang="de-DE" sz="2800" dirty="0"/>
              <a:t> Iglesias, </a:t>
            </a:r>
            <a:r>
              <a:rPr lang="de-DE" sz="2800" dirty="0" err="1"/>
              <a:t>Marquess</a:t>
            </a:r>
            <a:r>
              <a:rPr lang="de-DE" sz="2800" dirty="0"/>
              <a:t>…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salsa</a:t>
            </a:r>
            <a:r>
              <a:rPr lang="de-DE" sz="2800" dirty="0"/>
              <a:t>, </a:t>
            </a:r>
            <a:r>
              <a:rPr lang="de-DE" sz="2800" dirty="0" err="1"/>
              <a:t>flamenco</a:t>
            </a:r>
            <a:r>
              <a:rPr lang="de-DE" sz="2800" dirty="0"/>
              <a:t>, </a:t>
            </a:r>
            <a:r>
              <a:rPr lang="de-DE" sz="2800" dirty="0" err="1"/>
              <a:t>latin</a:t>
            </a:r>
            <a:r>
              <a:rPr lang="de-DE" sz="2800" dirty="0"/>
              <a:t> </a:t>
            </a:r>
            <a:r>
              <a:rPr lang="de-DE" sz="2800" dirty="0" err="1"/>
              <a:t>pop</a:t>
            </a:r>
            <a:r>
              <a:rPr lang="de-DE" sz="2800" dirty="0"/>
              <a:t>, </a:t>
            </a:r>
            <a:r>
              <a:rPr lang="de-DE" sz="2800" dirty="0" err="1"/>
              <a:t>reggaetón</a:t>
            </a:r>
            <a:r>
              <a:rPr lang="de-DE" sz="2800" dirty="0"/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Sport (Fußball, Tennis,…)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Barça</a:t>
            </a:r>
            <a:r>
              <a:rPr lang="de-DE" sz="2800" dirty="0"/>
              <a:t> y Real Madrid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Messi, Rafael Nadal,…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Mode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Deƨigual</a:t>
            </a:r>
            <a:r>
              <a:rPr lang="de-DE" sz="2800" dirty="0"/>
              <a:t> , Mango, Zara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Jorge González</a:t>
            </a:r>
          </a:p>
        </p:txBody>
      </p:sp>
      <p:pic>
        <p:nvPicPr>
          <p:cNvPr id="6" name="Grafik 5" descr="http://www.peppauf.de/WebRoot/Store2/Shops/62361801/4D02/290B/ACA6/4CBD/C2FF/C0A8/28B8/8382/10190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2232248" cy="21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Bildschirmpräsentation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¡Bienvenidos!</vt:lpstr>
      <vt:lpstr>¿Quieres conocer culturas interesantes?</vt:lpstr>
      <vt:lpstr> Quieres ver animales simpáticos?</vt:lpstr>
      <vt:lpstr>¿Quieres pasar vacaciones individuales?  ¡NO!     ¡Si!</vt:lpstr>
      <vt:lpstr>¿Qué lleva la paella?</vt:lpstr>
      <vt:lpstr>¡Habla  -  en español! …und viele der gerade gesehenen Geheimnisse kannst du lüften!</vt:lpstr>
      <vt:lpstr>Spanisch lernen - warum?</vt:lpstr>
      <vt:lpstr>Spanisch lernen – warum? </vt:lpstr>
      <vt:lpstr>Spanisch lernen - Warum?</vt:lpstr>
      <vt:lpstr>Spanisch lernen - Warum?</vt:lpstr>
      <vt:lpstr>Spanisch lernen - Warum? Schüleraustausch mit unserer Partnerschule in Spanien:   Colegio Don Bosco, Alicante</vt:lpstr>
      <vt:lpstr>PowerPoint-Präsentation</vt:lpstr>
      <vt:lpstr>Spanisch lernen - Warum?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al instituto Luise-von-Duesberg-Gymnasium!</dc:title>
  <dc:creator>Lipka</dc:creator>
  <cp:lastModifiedBy>S. Lipka</cp:lastModifiedBy>
  <cp:revision>36</cp:revision>
  <dcterms:created xsi:type="dcterms:W3CDTF">2016-03-03T14:19:28Z</dcterms:created>
  <dcterms:modified xsi:type="dcterms:W3CDTF">2022-03-17T11:52:00Z</dcterms:modified>
</cp:coreProperties>
</file>